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51"/>
  </p:notesMasterIdLst>
  <p:sldIdLst>
    <p:sldId id="346" r:id="rId5"/>
    <p:sldId id="351" r:id="rId6"/>
    <p:sldId id="344" r:id="rId7"/>
    <p:sldId id="349" r:id="rId8"/>
    <p:sldId id="339" r:id="rId9"/>
    <p:sldId id="347" r:id="rId10"/>
    <p:sldId id="348" r:id="rId11"/>
    <p:sldId id="270" r:id="rId12"/>
    <p:sldId id="310" r:id="rId13"/>
    <p:sldId id="311" r:id="rId14"/>
    <p:sldId id="271" r:id="rId15"/>
    <p:sldId id="333" r:id="rId16"/>
    <p:sldId id="274" r:id="rId17"/>
    <p:sldId id="283" r:id="rId18"/>
    <p:sldId id="322" r:id="rId19"/>
    <p:sldId id="288" r:id="rId20"/>
    <p:sldId id="323" r:id="rId21"/>
    <p:sldId id="290" r:id="rId22"/>
    <p:sldId id="352" r:id="rId23"/>
    <p:sldId id="293" r:id="rId24"/>
    <p:sldId id="275" r:id="rId25"/>
    <p:sldId id="353" r:id="rId26"/>
    <p:sldId id="302" r:id="rId27"/>
    <p:sldId id="325" r:id="rId28"/>
    <p:sldId id="327" r:id="rId29"/>
    <p:sldId id="328" r:id="rId30"/>
    <p:sldId id="326" r:id="rId31"/>
    <p:sldId id="354" r:id="rId32"/>
    <p:sldId id="329" r:id="rId33"/>
    <p:sldId id="330" r:id="rId34"/>
    <p:sldId id="331" r:id="rId35"/>
    <p:sldId id="367" r:id="rId36"/>
    <p:sldId id="335" r:id="rId37"/>
    <p:sldId id="337" r:id="rId38"/>
    <p:sldId id="342" r:id="rId39"/>
    <p:sldId id="343" r:id="rId40"/>
    <p:sldId id="355" r:id="rId41"/>
    <p:sldId id="357" r:id="rId42"/>
    <p:sldId id="359" r:id="rId43"/>
    <p:sldId id="362" r:id="rId44"/>
    <p:sldId id="363" r:id="rId45"/>
    <p:sldId id="364" r:id="rId46"/>
    <p:sldId id="366" r:id="rId47"/>
    <p:sldId id="360" r:id="rId48"/>
    <p:sldId id="282" r:id="rId49"/>
    <p:sldId id="281" r:id="rId50"/>
  </p:sldIdLst>
  <p:sldSz cx="9144000" cy="5143500" type="screen16x9"/>
  <p:notesSz cx="6858000" cy="9144000"/>
  <p:embeddedFontLst>
    <p:embeddedFont>
      <p:font typeface="Nunito Sans" pitchFamily="2" charset="0"/>
      <p:regular r:id="rId52"/>
      <p:bold r:id="rId53"/>
      <p:italic r:id="rId54"/>
      <p:boldItalic r:id="rId55"/>
    </p:embeddedFont>
    <p:embeddedFont>
      <p:font typeface="Nunito Sans Black" pitchFamily="2" charset="0"/>
      <p:bold r:id="rId56"/>
      <p:italic r:id="rId57"/>
      <p:boldItalic r:id="rId58"/>
    </p:embeddedFont>
    <p:embeddedFont>
      <p:font typeface="Nunito Sans ExtraLight" pitchFamily="2" charset="0"/>
      <p:regular r:id="rId59"/>
      <p:italic r:id="rId60"/>
    </p:embeddedFont>
    <p:embeddedFont>
      <p:font typeface="Nunito Sans Light" pitchFamily="2" charset="0"/>
      <p:regular r:id="rId61"/>
      <p: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39"/>
            <p14:sldId id="347"/>
            <p14:sldId id="348"/>
            <p14:sldId id="270"/>
            <p14:sldId id="310"/>
            <p14:sldId id="311"/>
            <p14:sldId id="271"/>
            <p14:sldId id="333"/>
            <p14:sldId id="274"/>
            <p14:sldId id="283"/>
            <p14:sldId id="322"/>
            <p14:sldId id="288"/>
            <p14:sldId id="323"/>
            <p14:sldId id="290"/>
            <p14:sldId id="352"/>
            <p14:sldId id="293"/>
            <p14:sldId id="275"/>
            <p14:sldId id="353"/>
            <p14:sldId id="302"/>
            <p14:sldId id="325"/>
            <p14:sldId id="327"/>
            <p14:sldId id="328"/>
            <p14:sldId id="326"/>
            <p14:sldId id="354"/>
            <p14:sldId id="329"/>
            <p14:sldId id="330"/>
            <p14:sldId id="331"/>
            <p14:sldId id="367"/>
            <p14:sldId id="335"/>
            <p14:sldId id="337"/>
            <p14:sldId id="342"/>
            <p14:sldId id="343"/>
            <p14:sldId id="355"/>
            <p14:sldId id="357"/>
            <p14:sldId id="359"/>
            <p14:sldId id="362"/>
            <p14:sldId id="363"/>
            <p14:sldId id="364"/>
            <p14:sldId id="366"/>
            <p14:sldId id="360"/>
          </p14:sldIdLst>
        </p14:section>
        <p14:section name="Annex" id="{DDFC7B04-9DFB-4FA9-853C-BDC3BC2D83A8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78"/>
    <a:srgbClr val="C00000"/>
    <a:srgbClr val="007FC2"/>
    <a:srgbClr val="005C8E"/>
    <a:srgbClr val="FFFFFF"/>
    <a:srgbClr val="003CA0"/>
    <a:srgbClr val="005BB2"/>
    <a:srgbClr val="EEEEEE"/>
    <a:srgbClr val="CEDAE9"/>
    <a:srgbClr val="002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95847" autoAdjust="0"/>
  </p:normalViewPr>
  <p:slideViewPr>
    <p:cSldViewPr snapToGrid="0">
      <p:cViewPr varScale="1">
        <p:scale>
          <a:sx n="121" d="100"/>
          <a:sy n="121" d="100"/>
        </p:scale>
        <p:origin x="72" y="72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</a:t>
            </a:r>
            <a:r>
              <a:rPr lang="it-IT" dirty="0" err="1"/>
              <a:t>outliers</a:t>
            </a:r>
            <a:r>
              <a:rPr lang="it-IT" dirty="0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8620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36 utenti /1179 non hanno mai usato la modalità </a:t>
            </a:r>
            <a:r>
              <a:rPr lang="it-IT" dirty="0" err="1"/>
              <a:t>charisma</a:t>
            </a:r>
            <a:r>
              <a:rPr lang="it-IT" dirty="0"/>
              <a:t> sport (3%)</a:t>
            </a:r>
          </a:p>
          <a:p>
            <a:r>
              <a:rPr lang="it-IT" dirty="0"/>
              <a:t>111 non hanno mai usato la modalità </a:t>
            </a:r>
            <a:r>
              <a:rPr lang="it-IT" dirty="0" err="1"/>
              <a:t>charisma</a:t>
            </a:r>
            <a:r>
              <a:rPr lang="it-IT" dirty="0"/>
              <a:t> corsa (9.4%)</a:t>
            </a:r>
          </a:p>
        </p:txBody>
      </p:sp>
    </p:spTree>
    <p:extLst>
      <p:ext uri="{BB962C8B-B14F-4D97-AF65-F5344CB8AC3E}">
        <p14:creationId xmlns:p14="http://schemas.microsoft.com/office/powerpoint/2010/main" val="2649800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</p:txBody>
      </p:sp>
    </p:spTree>
    <p:extLst>
      <p:ext uri="{BB962C8B-B14F-4D97-AF65-F5344CB8AC3E}">
        <p14:creationId xmlns:p14="http://schemas.microsoft.com/office/powerpoint/2010/main" val="1787162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CONTEGGIO AUTO PER COUNTRY</a:t>
            </a:r>
          </a:p>
        </p:txBody>
      </p:sp>
    </p:spTree>
    <p:extLst>
      <p:ext uri="{BB962C8B-B14F-4D97-AF65-F5344CB8AC3E}">
        <p14:creationId xmlns:p14="http://schemas.microsoft.com/office/powerpoint/2010/main" val="66183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Parametro temporale dell’algoritmo impostato per i grafici successivi su 2 ORE al posto di 5 minuti</a:t>
            </a:r>
          </a:p>
          <a:p>
            <a:r>
              <a:rPr lang="it-IT" dirty="0"/>
              <a:t>-&gt; due serie sono distinte se tra l’una e l’altra intercorre un «tempo di ricarica» </a:t>
            </a:r>
          </a:p>
          <a:p>
            <a:r>
              <a:rPr lang="it-IT" dirty="0"/>
              <a:t>I grafici successivi fanno riferimento solo ad auto europee per questioni di </a:t>
            </a:r>
            <a:r>
              <a:rPr lang="it-IT" dirty="0" err="1"/>
              <a:t>timezone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endParaRPr lang="it-IT" dirty="0"/>
          </a:p>
          <a:p>
            <a:r>
              <a:rPr lang="it-IT" dirty="0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Tutto in minuti</a:t>
            </a:r>
          </a:p>
          <a:p>
            <a:endParaRPr lang="it-IT" dirty="0"/>
          </a:p>
          <a:p>
            <a:r>
              <a:rPr lang="it-IT" dirty="0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TOGLIERE OUTLIER</a:t>
            </a:r>
          </a:p>
          <a:p>
            <a:r>
              <a:rPr lang="it-IT" dirty="0"/>
              <a:t>SOLO EUROPEE</a:t>
            </a:r>
          </a:p>
          <a:p>
            <a:r>
              <a:rPr lang="it-IT" dirty="0"/>
              <a:t>Serie sia rosse che verdi</a:t>
            </a:r>
          </a:p>
          <a:p>
            <a:endParaRPr lang="it-IT" dirty="0"/>
          </a:p>
          <a:p>
            <a:r>
              <a:rPr lang="it-IT" dirty="0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  <a:p>
            <a:r>
              <a:rPr lang="it-IT" dirty="0" err="1"/>
              <a:t>Perchè</a:t>
            </a:r>
            <a:r>
              <a:rPr lang="it-IT" dirty="0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Sulle x, il numero di osservazioni in cui l’auto si trovava entro 10km da un autodromo</a:t>
            </a:r>
          </a:p>
          <a:p>
            <a:r>
              <a:rPr lang="it-IT" dirty="0"/>
              <a:t>Sulle y, la media delle velocità massime giornaliere</a:t>
            </a:r>
          </a:p>
          <a:p>
            <a:r>
              <a:rPr lang="it-IT" dirty="0"/>
              <a:t>Più è alto il valore y più è probabile che l’auto fosse realmente in pista -&gt; prevalentemente cluster 5 ,3, 1</a:t>
            </a:r>
          </a:p>
        </p:txBody>
      </p:sp>
    </p:spTree>
    <p:extLst>
      <p:ext uri="{BB962C8B-B14F-4D97-AF65-F5344CB8AC3E}">
        <p14:creationId xmlns:p14="http://schemas.microsoft.com/office/powerpoint/2010/main" val="3213680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4972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11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57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23/12/2021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73573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divisione in cluster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totali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calcolare la durata media di uso della vettura, l’algoritmo: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Individua le serie valide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Ne calcola la durata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Somma la durata delle serie valide su base giornaliera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Calcola la media delle durate giornaliere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6802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48377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51934"/>
              </p:ext>
            </p:extLst>
          </p:nvPr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dirty="0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endParaRPr lang="it-IT" sz="2200" b="0" cap="none" dirty="0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Valorizzazione serie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 </a:t>
            </a:r>
            <a:r>
              <a:rPr lang="it-IT" b="1" dirty="0" err="1">
                <a:latin typeface="Nunito Sans" pitchFamily="2" charset="0"/>
              </a:rPr>
              <a:t>analysis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Selezione variabili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Findings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93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validazione,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orizzontale rappresenta la mediana del cluster. La scatola che la circonda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0023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04929"/>
            <a:ext cx="312666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Numero di auto che ha utilizzato almeno una volta la modalità di guida.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E76F6F08-FBD7-4A06-804E-A21067C7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43630"/>
              </p:ext>
            </p:extLst>
          </p:nvPr>
        </p:nvGraphicFramePr>
        <p:xfrm>
          <a:off x="4166752" y="103755"/>
          <a:ext cx="4653398" cy="1285844"/>
        </p:xfrm>
        <a:graphic>
          <a:graphicData uri="http://schemas.openxmlformats.org/drawingml/2006/table">
            <a:tbl>
              <a:tblPr firstRow="1" bandRow="1"/>
              <a:tblGrid>
                <a:gridCol w="416815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1115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76680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3848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9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02639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9374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882 auto in Europa, 438 in America, 113 in Asia, 9 nel resto del mondo e 15 la cui posizione è sconosciuta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611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33075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46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13840"/>
              </p:ext>
            </p:extLst>
          </p:nvPr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" r="30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709</a:t>
            </a:r>
            <a:r>
              <a:rPr lang="it-IT" sz="1400" dirty="0">
                <a:latin typeface="Nunito Sans" pitchFamily="2" charset="0"/>
              </a:rPr>
              <a:t>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085417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3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" r="30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</a:t>
            </a:r>
            <a:r>
              <a:rPr lang="it-IT" sz="1400" b="1" dirty="0">
                <a:latin typeface="Nunito Sans" pitchFamily="2" charset="0"/>
              </a:rPr>
              <a:t>368</a:t>
            </a:r>
            <a:r>
              <a:rPr lang="it-IT" sz="1400" dirty="0">
                <a:latin typeface="Nunito Sans" pitchFamily="2" charset="0"/>
              </a:rPr>
              <a:t>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627283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8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Chilometri percorsi</a:t>
            </a:r>
          </a:p>
          <a:p>
            <a:r>
              <a:rPr lang="it-IT" dirty="0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percorsi in media al giorno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di guida giornaliera media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Pulizia dei dati</a:t>
            </a:r>
          </a:p>
          <a:p>
            <a:pPr marL="457200" lvl="1" algn="ctr"/>
            <a:r>
              <a:rPr lang="it-IT" sz="1200" kern="120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Valorizzazione serie</a:t>
            </a:r>
          </a:p>
          <a:p>
            <a:pPr marL="0" lvl="0" indent="0" algn="ctr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Selezione variabili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Cluster </a:t>
            </a:r>
            <a:r>
              <a:rPr lang="it-IT" kern="1200" dirty="0" err="1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analysis</a:t>
            </a:r>
            <a:endParaRPr lang="it-IT" kern="1200" dirty="0">
              <a:solidFill>
                <a:schemeClr val="bg1"/>
              </a:solidFill>
              <a:latin typeface="Nunito Sans Black" pitchFamily="2" charset="0"/>
              <a:ea typeface="+mn-ea"/>
              <a:cs typeface="+mn-cs"/>
            </a:endParaRP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Findings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Tempo di ricarica: distanza media giornaliera tra serie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media delle serie per cluster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medi percorsi in una serie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155176" cy="880914"/>
          </a:xfrm>
        </p:spPr>
        <p:txBody>
          <a:bodyPr/>
          <a:lstStyle/>
          <a:p>
            <a:r>
              <a:rPr lang="it-IT" sz="1100" dirty="0">
                <a:latin typeface="Nunito Sans" pitchFamily="2" charset="0"/>
              </a:rPr>
              <a:t>Numero di osservazioni per vettura rilevate nei pressi di 60 dei maggiori autodromi europei, confrontate con le velocità massime dei veicoli. </a:t>
            </a:r>
            <a:endParaRPr lang="it-IT" sz="11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167747"/>
            <a:ext cx="5052483" cy="880914"/>
          </a:xfrm>
        </p:spPr>
        <p:txBody>
          <a:bodyPr>
            <a:normAutofit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Individuazione periodi di guida in pista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88657"/>
              </p:ext>
            </p:extLst>
          </p:nvPr>
        </p:nvGraphicFramePr>
        <p:xfrm>
          <a:off x="5479026" y="248032"/>
          <a:ext cx="3341125" cy="1451145"/>
        </p:xfrm>
        <a:graphic>
          <a:graphicData uri="http://schemas.openxmlformats.org/drawingml/2006/table">
            <a:tbl>
              <a:tblPr firstRow="1" bandRow="1"/>
              <a:tblGrid>
                <a:gridCol w="587690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73179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78859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2922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11497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6067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05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C57B14B-93C3-40AC-8769-B2E1BA1E8DD3}"/>
              </a:ext>
            </a:extLst>
          </p:cNvPr>
          <p:cNvSpPr/>
          <p:nvPr/>
        </p:nvSpPr>
        <p:spPr>
          <a:xfrm>
            <a:off x="4105275" y="4178923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71C40EC-EC62-447C-96B0-F7703F247151}"/>
              </a:ext>
            </a:extLst>
          </p:cNvPr>
          <p:cNvSpPr/>
          <p:nvPr/>
        </p:nvSpPr>
        <p:spPr>
          <a:xfrm>
            <a:off x="4105275" y="2893048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965201"/>
            <a:ext cx="8278282" cy="387508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riuscire a trarre informazioni significative dai dati è necessario distinguere i periodi utili all’analisi dal resto del dataset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farlo è stato sviluppato un apposito </a:t>
            </a:r>
            <a:r>
              <a:rPr lang="it-IT" b="1" dirty="0"/>
              <a:t>algoritmo</a:t>
            </a:r>
            <a:r>
              <a:rPr lang="it-IT" dirty="0"/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L’algoritmo divide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La selezione delle serie è basata su due </a:t>
            </a:r>
            <a:r>
              <a:rPr lang="it-IT" b="1" dirty="0"/>
              <a:t>parametri</a:t>
            </a:r>
            <a:r>
              <a:rPr lang="it-IT" dirty="0"/>
              <a:t>: </a:t>
            </a:r>
          </a:p>
          <a:p>
            <a:pPr marL="1080000" lvl="8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velocità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raggiungere al suo interno la vettura perché la serie sia considerata valida</a:t>
            </a:r>
          </a:p>
          <a:p>
            <a:pPr marL="10800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distanza di tempo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 descr="Immagine che contiene testo, stormo, documento, linea&#10;&#10;Descrizione generata automaticamente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87425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/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419598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Abbiamo ipotizzato l’esistenza di </a:t>
            </a:r>
            <a:r>
              <a:rPr lang="it-IT" b="1" dirty="0">
                <a:latin typeface="Nunito Sans" pitchFamily="2" charset="0"/>
              </a:rPr>
              <a:t>5 cluster </a:t>
            </a:r>
            <a:r>
              <a:rPr lang="it-IT" dirty="0">
                <a:latin typeface="Nunito Sans" pitchFamily="2" charset="0"/>
              </a:rPr>
              <a:t>e confermato l’ipotesi tramite metodi empirici (in </a:t>
            </a:r>
            <a:r>
              <a:rPr lang="it-IT" dirty="0" err="1">
                <a:latin typeface="Nunito Sans" pitchFamily="2" charset="0"/>
              </a:rPr>
              <a:t>annex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2875</Words>
  <Application>Microsoft Office PowerPoint</Application>
  <PresentationFormat>Presentazione su schermo (16:9)</PresentationFormat>
  <Paragraphs>914</Paragraphs>
  <Slides>46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5" baseType="lpstr">
      <vt:lpstr>Arial</vt:lpstr>
      <vt:lpstr>Times New Roman</vt:lpstr>
      <vt:lpstr>Roboto</vt:lpstr>
      <vt:lpstr>Nunito Sans Black</vt:lpstr>
      <vt:lpstr>Wingdings</vt:lpstr>
      <vt:lpstr>Nunito Sans Light</vt:lpstr>
      <vt:lpstr>Nunito Sans</vt:lpstr>
      <vt:lpstr>Nunito Sans ExtraLight</vt:lpstr>
      <vt:lpstr>APPLIED</vt:lpstr>
      <vt:lpstr>Presentazione standard di PowerPoint</vt:lpstr>
      <vt:lpstr>Agenda </vt:lpstr>
      <vt:lpstr>Contenuti</vt:lpstr>
      <vt:lpstr>Metodologia</vt:lpstr>
      <vt:lpstr>Valorizzazione serie</vt:lpstr>
      <vt:lpstr>Valorizzazione serie</vt:lpstr>
      <vt:lpstr>Valorizzazione serie</vt:lpstr>
      <vt:lpstr>Cluster analysis</vt:lpstr>
      <vt:lpstr>Cluster analysis K-means clustering</vt:lpstr>
      <vt:lpstr>Cluster analysis K-means clustering</vt:lpstr>
      <vt:lpstr>Cluster analysis Variabili</vt:lpstr>
      <vt:lpstr>Cluster analysis Variabili</vt:lpstr>
      <vt:lpstr>Findings  Risultati della clusterizzazione con k-means clustering.  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Validazione</vt:lpstr>
      <vt:lpstr>Validazione Box plot</vt:lpstr>
      <vt:lpstr>Validazione  Pressione sull’acceleratore</vt:lpstr>
      <vt:lpstr>Validazione Temperatura dell’olio</vt:lpstr>
      <vt:lpstr>Validazione  Rotazioni per minuto</vt:lpstr>
      <vt:lpstr>Validazione Coppia istantanea</vt:lpstr>
      <vt:lpstr>Validazione  Active launch control</vt:lpstr>
      <vt:lpstr>Validazione  Driving mode</vt:lpstr>
      <vt:lpstr>Validazione  Driving mode</vt:lpstr>
      <vt:lpstr>Validazione  Driving mode</vt:lpstr>
      <vt:lpstr>Validazione  Driving mode</vt:lpstr>
      <vt:lpstr>Presentazione standard di PowerPoint</vt:lpstr>
      <vt:lpstr>Possibili applicazioni</vt:lpstr>
      <vt:lpstr>Possibili applicazioni Sviluppo della categorizzazione su base geografica </vt:lpstr>
      <vt:lpstr>Possibili applicazioni Sviluppo della categorizzazione su base geografica</vt:lpstr>
      <vt:lpstr>Possibili applicazioni Sviluppo della categorizzazione su base geografica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Individuazione periodi di guida in pista</vt:lpstr>
      <vt:lpstr>Presentazione standard di PowerPoint</vt:lpstr>
      <vt:lpstr>Annex Numero di cluster</vt:lpstr>
      <vt:lpstr>Annex Numero di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384</cp:revision>
  <dcterms:created xsi:type="dcterms:W3CDTF">2021-10-06T12:39:56Z</dcterms:created>
  <dcterms:modified xsi:type="dcterms:W3CDTF">2022-01-17T08:38:35Z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